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08" r:id="rId4"/>
  </p:sldMasterIdLst>
  <p:notesMasterIdLst>
    <p:notesMasterId r:id="rId17"/>
  </p:notesMasterIdLst>
  <p:handoutMasterIdLst>
    <p:handoutMasterId r:id="rId18"/>
  </p:handoutMasterIdLst>
  <p:sldIdLst>
    <p:sldId id="270" r:id="rId5"/>
    <p:sldId id="265" r:id="rId6"/>
    <p:sldId id="272" r:id="rId7"/>
    <p:sldId id="273" r:id="rId8"/>
    <p:sldId id="275" r:id="rId9"/>
    <p:sldId id="276" r:id="rId10"/>
    <p:sldId id="277" r:id="rId11"/>
    <p:sldId id="281" r:id="rId12"/>
    <p:sldId id="278" r:id="rId13"/>
    <p:sldId id="268" r:id="rId14"/>
    <p:sldId id="279" r:id="rId15"/>
    <p:sldId id="280" r:id="rId16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0" y="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4008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47"/>
      </c:doughnutChart>
      <c:spPr>
        <a:noFill/>
        <a:ln w="25400"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D447E8AF-704E-466A-9ED0-56016AF0C3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FE8AA30-CC76-47E0-8750-ACC14336CFB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B6F51-2394-472E-BB48-5DEF1537F866}" type="datetime1">
              <a:rPr lang="ru-RU" smtClean="0"/>
              <a:t>17.03.2024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48B125-A222-4DDC-A4A1-33A5965F07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CB98F02-9D2F-487E-983A-0532A07417A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0AD96C-C9DA-4A30-A103-EDA02F87C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4439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69815F-36E4-4F5A-986B-37854846DEE5}" type="datetime1">
              <a:rPr lang="ru-RU" smtClean="0"/>
              <a:pPr/>
              <a:t>17.03.2024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2DAD28-8FA7-4DEE-A825-3DC05F0C8EA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4662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52795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75856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2701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1491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391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953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0773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6402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0600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22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3237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2DAD28-8FA7-4DEE-A825-3DC05F0C8EA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295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rtlCol="0" anchor="b">
            <a:normAutofit/>
          </a:bodyPr>
          <a:lstStyle>
            <a:lvl1pPr algn="l">
              <a:defRPr sz="66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 rtlCol="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61AFEB-4EED-42B7-96A5-D7A33FB07EF9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70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8AC526-CAA6-4BCA-920D-08DE9EA84660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375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E57597-4C97-4145-9AFD-6ECFCB441466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077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/>
        <p:txBody>
          <a:bodyPr rtlCol="0" anchor="t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7B04FD-2483-48F7-96B7-B8DBDD118F9C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33" name="Прямая соединительная линия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758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rtlCol="0" anchor="b">
            <a:normAutofit/>
          </a:bodyPr>
          <a:lstStyle>
            <a:lvl1pPr algn="l">
              <a:defRPr sz="36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 rtlCol="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D9ECD9-FFE8-4FA7-BBC1-C77186C217C0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977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 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421B5E-C703-4D12-9583-A334C06CA973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35" name="Прямая соединительная линия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66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Дата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B8FA7F-3366-4759-92D7-1A5F89AC87C7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8" name="Нижний колонтитул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29" name="Прямая соединительная линия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411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9C4D0F-1FEC-49AD-83D3-52AAA26300F6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4" name="Нижний колонтитул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25" name="Прямая соединительная линия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890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15FEFE-DA2D-499A-8728-6CC7CD0C063B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3" name="Нижний колонтитул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0310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rtlCol="0" anchor="b">
            <a:normAutofit/>
          </a:bodyPr>
          <a:lstStyle>
            <a:lvl1pPr algn="l">
              <a:defRPr sz="24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rtlCol="0" anchor="ctr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C421AC-8839-4713-90F9-20E0E9874987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7" name="Прямая соединительная линия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56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Прямоугольник 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Прямоугольник 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BBEA44DB-05BF-401E-85F7-5A4A3D2CC4BC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31" name="Прямая соединительная линия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98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533DF2B-FCB1-47F4-9DBE-B0934C81FDE8}" type="datetime1">
              <a:rPr lang="ru-RU" noProof="0" smtClean="0"/>
              <a:t>17.03.2024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 rtl="0"/>
            <a:fld id="{6D22F896-40B5-4ADD-8801-0D06FADFA095}" type="slidenum">
              <a:rPr lang="ru-RU" noProof="0" smtClean="0"/>
              <a:pPr/>
              <a:t>‹#›</a:t>
            </a:fld>
            <a:endParaRPr lang="ru-RU" noProof="0"/>
          </a:p>
        </p:txBody>
      </p:sp>
      <p:cxnSp>
        <p:nvCxnSpPr>
          <p:cNvPr id="10" name="Прямая соединительная линия 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035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Прямоугольник 71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4" name="Рисунок 73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6" name="Прямая соединительная линия 75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Прямая соединительная линия 77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80" name="Прямоугольник 79">
            <a:extLst>
              <a:ext uri="{FF2B5EF4-FFF2-40B4-BE49-F238E27FC236}">
                <a16:creationId xmlns:a16="http://schemas.microsoft.com/office/drawing/2014/main" id="{5BB14454-D00C-4958-BB39-F5F9F3AC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cxnSp>
        <p:nvCxnSpPr>
          <p:cNvPr id="82" name="Прямая соединительная линия 81">
            <a:extLst>
              <a:ext uri="{FF2B5EF4-FFF2-40B4-BE49-F238E27FC236}">
                <a16:creationId xmlns:a16="http://schemas.microsoft.com/office/drawing/2014/main" id="{28A657A7-C4E5-425B-98FA-BB817FF7B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8029" y="1847088"/>
            <a:ext cx="352036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4" name="Прямоугольник 83">
            <a:extLst>
              <a:ext uri="{FF2B5EF4-FFF2-40B4-BE49-F238E27FC236}">
                <a16:creationId xmlns:a16="http://schemas.microsoft.com/office/drawing/2014/main" id="{A1084370-0E70-4003-9787-3490FCC20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grpSp>
        <p:nvGrpSpPr>
          <p:cNvPr id="86" name="Группа 85">
            <a:extLst>
              <a:ext uri="{FF2B5EF4-FFF2-40B4-BE49-F238E27FC236}">
                <a16:creationId xmlns:a16="http://schemas.microsoft.com/office/drawing/2014/main" id="{2B7C66D2-22E8-4E8F-829B-050BFA7C8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6104331" cy="5149101"/>
            <a:chOff x="7463259" y="583365"/>
            <a:chExt cx="6104330" cy="5181928"/>
          </a:xfrm>
        </p:grpSpPr>
        <p:sp>
          <p:nvSpPr>
            <p:cNvPr id="87" name="Прямоугольник 86">
              <a:extLst>
                <a:ext uri="{FF2B5EF4-FFF2-40B4-BE49-F238E27FC236}">
                  <a16:creationId xmlns:a16="http://schemas.microsoft.com/office/drawing/2014/main" id="{F0B78D6F-1F61-4DBB-8F5A-934BB850D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610433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sp>
          <p:nvSpPr>
            <p:cNvPr id="88" name="Прямоугольник 87">
              <a:extLst>
                <a:ext uri="{FF2B5EF4-FFF2-40B4-BE49-F238E27FC236}">
                  <a16:creationId xmlns:a16="http://schemas.microsoft.com/office/drawing/2014/main" id="{23EA261D-1F8C-4BE5-8586-3C1CC5CE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5471354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pic>
        <p:nvPicPr>
          <p:cNvPr id="90" name="Рисунок 89">
            <a:extLst>
              <a:ext uri="{FF2B5EF4-FFF2-40B4-BE49-F238E27FC236}">
                <a16:creationId xmlns:a16="http://schemas.microsoft.com/office/drawing/2014/main" id="{3635D2BC-4EDA-4A3E-83BF-035608099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92" name="Прямая соединительная линия 91">
            <a:extLst>
              <a:ext uri="{FF2B5EF4-FFF2-40B4-BE49-F238E27FC236}">
                <a16:creationId xmlns:a16="http://schemas.microsoft.com/office/drawing/2014/main" id="{A3C86EB9-7FA9-42F7-B348-A7FD17436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719" y="1258479"/>
            <a:ext cx="3574507" cy="35745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07774" y="1102285"/>
            <a:ext cx="41408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/>
              <a:t>ModernAuction</a:t>
            </a:r>
            <a:endParaRPr lang="ru-RU" sz="4800" dirty="0"/>
          </a:p>
        </p:txBody>
      </p:sp>
      <p:sp>
        <p:nvSpPr>
          <p:cNvPr id="9" name="TextBox 8"/>
          <p:cNvSpPr txBox="1"/>
          <p:nvPr/>
        </p:nvSpPr>
        <p:spPr>
          <a:xfrm>
            <a:off x="7911143" y="2281505"/>
            <a:ext cx="31059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2400" dirty="0" err="1"/>
              <a:t>Луговской</a:t>
            </a:r>
            <a:r>
              <a:rPr lang="ru-RU" sz="2400" dirty="0"/>
              <a:t> Константин</a:t>
            </a:r>
          </a:p>
          <a:p>
            <a:pPr algn="r"/>
            <a:r>
              <a:rPr lang="ru-RU" sz="2400" dirty="0" err="1"/>
              <a:t>Негуляев</a:t>
            </a:r>
            <a:r>
              <a:rPr lang="ru-RU" sz="2400" dirty="0"/>
              <a:t> Павел</a:t>
            </a:r>
          </a:p>
          <a:p>
            <a:pPr algn="r"/>
            <a:r>
              <a:rPr lang="ru-RU" sz="2400" dirty="0" err="1"/>
              <a:t>Пастуханов</a:t>
            </a:r>
            <a:r>
              <a:rPr lang="ru-RU" sz="2400" dirty="0"/>
              <a:t> Петр</a:t>
            </a:r>
          </a:p>
        </p:txBody>
      </p:sp>
    </p:spTree>
    <p:extLst>
      <p:ext uri="{BB962C8B-B14F-4D97-AF65-F5344CB8AC3E}">
        <p14:creationId xmlns:p14="http://schemas.microsoft.com/office/powerpoint/2010/main" val="825492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Прямоугольник 44">
            <a:extLst>
              <a:ext uri="{FF2B5EF4-FFF2-40B4-BE49-F238E27FC236}">
                <a16:creationId xmlns:a16="http://schemas.microsoft.com/office/drawing/2014/main" id="{E724B9E8-02C8-4B2E-8770-A00A67760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7B8AE548-0BFA-4792-9962-3375923C7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9" name="Прямая соединительная линия 48">
            <a:extLst>
              <a:ext uri="{FF2B5EF4-FFF2-40B4-BE49-F238E27FC236}">
                <a16:creationId xmlns:a16="http://schemas.microsoft.com/office/drawing/2014/main" id="{67639EF4-FA83-4D85-90FE-B831AF283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77F5183C-A26A-4229-984A-7FCEB7EE2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53" name="Прямоугольник 52">
            <a:extLst>
              <a:ext uri="{FF2B5EF4-FFF2-40B4-BE49-F238E27FC236}">
                <a16:creationId xmlns:a16="http://schemas.microsoft.com/office/drawing/2014/main" id="{35501695-D7FD-432D-AE9A-6A266331B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25B6D770-CDC7-4A13-AD18-72AC72FC8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69416" y="1847088"/>
            <a:ext cx="286482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A25782-BD92-45C9-A8FE-5E3488DF3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8410" y="402837"/>
            <a:ext cx="3807228" cy="1271864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 rtl="0"/>
            <a:r>
              <a:rPr lang="ru-RU" sz="4800" dirty="0"/>
              <a:t>Бизнес модель</a:t>
            </a:r>
          </a:p>
        </p:txBody>
      </p:sp>
      <p:sp>
        <p:nvSpPr>
          <p:cNvPr id="57" name="Прямоугольник 56">
            <a:extLst>
              <a:ext uri="{FF2B5EF4-FFF2-40B4-BE49-F238E27FC236}">
                <a16:creationId xmlns:a16="http://schemas.microsoft.com/office/drawing/2014/main" id="{6CF09C69-F194-46EC-955F-428636BCB1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grpSp>
        <p:nvGrpSpPr>
          <p:cNvPr id="59" name="Группа 58">
            <a:extLst>
              <a:ext uri="{FF2B5EF4-FFF2-40B4-BE49-F238E27FC236}">
                <a16:creationId xmlns:a16="http://schemas.microsoft.com/office/drawing/2014/main" id="{DB9FB08E-2EF9-40D3-8108-A537D2413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7560115" cy="5149101"/>
            <a:chOff x="7463258" y="583365"/>
            <a:chExt cx="7560115" cy="5181928"/>
          </a:xfrm>
        </p:grpSpPr>
        <p:sp>
          <p:nvSpPr>
            <p:cNvPr id="60" name="Прямоугольник 59">
              <a:extLst>
                <a:ext uri="{FF2B5EF4-FFF2-40B4-BE49-F238E27FC236}">
                  <a16:creationId xmlns:a16="http://schemas.microsoft.com/office/drawing/2014/main" id="{9B20C890-1633-477A-9E9A-CDF73E9D0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sp>
          <p:nvSpPr>
            <p:cNvPr id="61" name="Прямоугольник 60">
              <a:extLst>
                <a:ext uri="{FF2B5EF4-FFF2-40B4-BE49-F238E27FC236}">
                  <a16:creationId xmlns:a16="http://schemas.microsoft.com/office/drawing/2014/main" id="{4EB4D734-DD7E-44DF-B573-33D82BEA7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sp>
        <p:nvSpPr>
          <p:cNvPr id="63" name="Прямоугольник 62">
            <a:extLst>
              <a:ext uri="{FF2B5EF4-FFF2-40B4-BE49-F238E27FC236}">
                <a16:creationId xmlns:a16="http://schemas.microsoft.com/office/drawing/2014/main" id="{CEC07C7E-F170-4240-91B9-54A1151E3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7497" y="977099"/>
            <a:ext cx="6597725" cy="4136205"/>
          </a:xfrm>
          <a:prstGeom prst="rect">
            <a:avLst/>
          </a:prstGeom>
          <a:solidFill>
            <a:srgbClr val="FFFFFE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pic>
        <p:nvPicPr>
          <p:cNvPr id="65" name="Рисунок 64">
            <a:extLst>
              <a:ext uri="{FF2B5EF4-FFF2-40B4-BE49-F238E27FC236}">
                <a16:creationId xmlns:a16="http://schemas.microsoft.com/office/drawing/2014/main" id="{CA411B73-A3AF-4112-BD03-A802BE71E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7" name="Прямая соединительная линия 66">
            <a:extLst>
              <a:ext uri="{FF2B5EF4-FFF2-40B4-BE49-F238E27FC236}">
                <a16:creationId xmlns:a16="http://schemas.microsoft.com/office/drawing/2014/main" id="{61302B36-F42E-49AB-A724-F90B87DF0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144481" y="2381009"/>
            <a:ext cx="65237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Взимание комиссии при каждой успешной сделке между продавцом и покупателем проведенной </a:t>
            </a:r>
            <a:r>
              <a:rPr lang="ru-RU" sz="2400"/>
              <a:t>через платформу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019627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4673459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/>
              <a:t>План развития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51579" y="2381481"/>
            <a:ext cx="35301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КРАТКОСРОЧНЫЙ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Запуск </a:t>
            </a:r>
            <a:r>
              <a:rPr lang="en-US" sz="2400" dirty="0"/>
              <a:t>MVP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Сбор обратной связи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Сбор аналитики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195962" y="2381481"/>
            <a:ext cx="47815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ДОЛГОСРОЧНЫЙ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Введение платных подписок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Ввод закрытых аукционов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Создание системы оповещений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Создание аукционов-событий</a:t>
            </a:r>
          </a:p>
        </p:txBody>
      </p:sp>
    </p:spTree>
    <p:extLst>
      <p:ext uri="{BB962C8B-B14F-4D97-AF65-F5344CB8AC3E}">
        <p14:creationId xmlns:p14="http://schemas.microsoft.com/office/powerpoint/2010/main" val="2218911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4011385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/>
              <a:t>КОМАНДА 9-3</a:t>
            </a:r>
            <a:endParaRPr lang="ru-RU" sz="4800" dirty="0"/>
          </a:p>
        </p:txBody>
      </p:sp>
      <p:sp>
        <p:nvSpPr>
          <p:cNvPr id="14" name="TextBox 13"/>
          <p:cNvSpPr txBox="1"/>
          <p:nvPr/>
        </p:nvSpPr>
        <p:spPr>
          <a:xfrm>
            <a:off x="1451276" y="2315036"/>
            <a:ext cx="100739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err="1"/>
              <a:t>Луговской</a:t>
            </a:r>
            <a:r>
              <a:rPr lang="ru-RU" sz="2400" dirty="0"/>
              <a:t> Константин Павлович – </a:t>
            </a:r>
            <a:r>
              <a:rPr lang="en-US" sz="2400" dirty="0"/>
              <a:t>Team Lead, Back-end </a:t>
            </a:r>
            <a:r>
              <a:rPr lang="ru-RU" sz="2400" dirty="0"/>
              <a:t>разработчик, технический писатель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err="1"/>
              <a:t>Негуляев</a:t>
            </a:r>
            <a:r>
              <a:rPr lang="ru-RU" sz="2400" dirty="0"/>
              <a:t> Павел Николаевич – </a:t>
            </a:r>
            <a:r>
              <a:rPr lang="en-US" sz="2400" dirty="0"/>
              <a:t>Front-end </a:t>
            </a:r>
            <a:r>
              <a:rPr lang="ru-RU" sz="2400" dirty="0"/>
              <a:t>разработчик, дизайнер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err="1"/>
              <a:t>Пастуханов</a:t>
            </a:r>
            <a:r>
              <a:rPr lang="ru-RU" sz="2400" dirty="0"/>
              <a:t> Петр Евгеньевич – </a:t>
            </a:r>
            <a:r>
              <a:rPr lang="ru-RU" sz="2400" dirty="0" err="1"/>
              <a:t>тестировщик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020901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Объект 5" descr="Круговая диаграмма">
            <a:extLst>
              <a:ext uri="{FF2B5EF4-FFF2-40B4-BE49-F238E27FC236}">
                <a16:creationId xmlns:a16="http://schemas.microsoft.com/office/drawing/2014/main" id="{8F375D0B-4F30-4CE6-8189-5AD3F1D16F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3235493"/>
              </p:ext>
            </p:extLst>
          </p:nvPr>
        </p:nvGraphicFramePr>
        <p:xfrm>
          <a:off x="4721774" y="609600"/>
          <a:ext cx="6354769" cy="4983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004261" y="1289890"/>
            <a:ext cx="3829807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/>
              <a:t>Проблема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51277" y="2469513"/>
            <a:ext cx="96252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В наше время есть люди, увлекающиеся произведениями искусства, но незаинтересованные в современных способах их приобретения. С другой стороны есть талантливые деятели искусства, которые не обладают должной известностью для заработка на своих творениях.</a:t>
            </a:r>
          </a:p>
        </p:txBody>
      </p:sp>
    </p:spTree>
    <p:extLst>
      <p:ext uri="{BB962C8B-B14F-4D97-AF65-F5344CB8AC3E}">
        <p14:creationId xmlns:p14="http://schemas.microsoft.com/office/powerpoint/2010/main" val="1779314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5998099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/>
              <a:t>Целевая аудитория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51277" y="2469513"/>
            <a:ext cx="97120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Люди в возрасте 18-40 лет, заинтересованные в произведениях искусства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Современные деятели искусства, нуждающиеся в повышении своей узнаваемости и монетизации своего творчества</a:t>
            </a:r>
          </a:p>
        </p:txBody>
      </p:sp>
    </p:spTree>
    <p:extLst>
      <p:ext uri="{BB962C8B-B14F-4D97-AF65-F5344CB8AC3E}">
        <p14:creationId xmlns:p14="http://schemas.microsoft.com/office/powerpoint/2010/main" val="3878580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7137089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/>
              <a:t>Предлагаемое решение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51277" y="2469513"/>
            <a:ext cx="96739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ModernAuction</a:t>
            </a:r>
            <a:r>
              <a:rPr lang="en-US" sz="2400" dirty="0"/>
              <a:t> – </a:t>
            </a:r>
            <a:r>
              <a:rPr lang="ru-RU" sz="2400" dirty="0"/>
              <a:t>это веб-сайт, который позволяет пользователям участвовать в онлайн-аукционах, соревнуясь за самые привлекательные для них лоты, а также выставлять лоты для получения прибыли и известности за счет интереса у участников аукциона. </a:t>
            </a:r>
          </a:p>
        </p:txBody>
      </p:sp>
    </p:spTree>
    <p:extLst>
      <p:ext uri="{BB962C8B-B14F-4D97-AF65-F5344CB8AC3E}">
        <p14:creationId xmlns:p14="http://schemas.microsoft.com/office/powerpoint/2010/main" val="718283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7538142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/>
              <a:t>ТЕХНОЛОГИИ И ИНОВАЦИИ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51277" y="2972465"/>
            <a:ext cx="32723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Серверная часть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Java 21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Spring Boot 3.2.2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PostgreSQL 16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Keycloak</a:t>
            </a:r>
            <a:r>
              <a:rPr lang="en-US" sz="2400" dirty="0"/>
              <a:t> 23.0.7</a:t>
            </a:r>
            <a:endParaRPr lang="ru-RU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174948" y="2970300"/>
            <a:ext cx="32723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Клиентская часть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Vue.js</a:t>
            </a:r>
            <a:r>
              <a:rPr lang="ru-RU" sz="2400" dirty="0"/>
              <a:t> 3.4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JavaScript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HTML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322414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89" y="1248432"/>
            <a:ext cx="9012703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/>
              <a:t>Конкурентное преимущество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51277" y="2469513"/>
            <a:ext cx="95215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Приближенность к реальным аукционам, а не к интернет магазинами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Скрытие и приоритезация лотов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Концентрация на конкретной сфере (искусство)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Доступность для российских пользователей</a:t>
            </a:r>
          </a:p>
        </p:txBody>
      </p:sp>
    </p:spTree>
    <p:extLst>
      <p:ext uri="{BB962C8B-B14F-4D97-AF65-F5344CB8AC3E}">
        <p14:creationId xmlns:p14="http://schemas.microsoft.com/office/powerpoint/2010/main" val="193312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4631896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/>
              <a:t>ДЕМОНСТРАЦИЯ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43212" y="2492338"/>
            <a:ext cx="5286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Страница создания аукциона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619" y="703234"/>
            <a:ext cx="4861518" cy="483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179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4631896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/>
              <a:t>ДЕМОНСТРАЦИЯ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43212" y="2492338"/>
            <a:ext cx="5286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Страница лотов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966" y="216909"/>
            <a:ext cx="3595636" cy="577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522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Прямоугольник 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6" name="Прямоугольник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ru-RU" dirty="0"/>
          </a:p>
        </p:txBody>
      </p:sp>
      <p:cxnSp>
        <p:nvCxnSpPr>
          <p:cNvPr id="27" name="Прямая соединительная линия 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pic>
        <p:nvPicPr>
          <p:cNvPr id="29" name="Рисунок 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Прямая соединительная линия 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CE38160-E23D-4F14-BD43-3E708B505C60}"/>
              </a:ext>
            </a:extLst>
          </p:cNvPr>
          <p:cNvSpPr txBox="1">
            <a:spLocks/>
          </p:cNvSpPr>
          <p:nvPr/>
        </p:nvSpPr>
        <p:spPr>
          <a:xfrm>
            <a:off x="1236890" y="1248432"/>
            <a:ext cx="4631896" cy="602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/>
              <a:t>ДЕМОНСТРАЦИЯ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43212" y="2492338"/>
            <a:ext cx="5286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Страница авторизации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396" y="766767"/>
            <a:ext cx="5359691" cy="471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406073"/>
      </p:ext>
    </p:extLst>
  </p:cSld>
  <p:clrMapOvr>
    <a:masterClrMapping/>
  </p:clrMapOvr>
</p:sld>
</file>

<file path=ppt/theme/theme1.xml><?xml version="1.0" encoding="utf-8"?>
<a:theme xmlns:a="http://schemas.openxmlformats.org/drawingml/2006/main" name="Галерея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96CF9D2-F3E0-450F-B184-8D2A0EB8B1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F9EC99-89FF-486C-9E02-31E13FD72E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AABB37-1599-4AE8-818C-82E84CA93DF4}">
  <ds:schemaRefs>
    <ds:schemaRef ds:uri="71af3243-3dd4-4a8d-8c0d-dd76da1f02a5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purl.org/dc/dcmitype/"/>
    <ds:schemaRef ds:uri="http://purl.org/dc/terms/"/>
    <ds:schemaRef ds:uri="http://schemas.openxmlformats.org/package/2006/metadata/core-properties"/>
    <ds:schemaRef ds:uri="http://purl.org/dc/elements/1.1/"/>
    <ds:schemaRef ds:uri="16c05727-aa75-4e4a-9b5f-8a80a1165891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«Галерея создателя»</Template>
  <TotalTime>0</TotalTime>
  <Words>244</Words>
  <Application>Microsoft Office PowerPoint</Application>
  <PresentationFormat>Широкоэкранный</PresentationFormat>
  <Paragraphs>61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Gill Sans MT</vt:lpstr>
      <vt:lpstr>Галерея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Бизнес модель</vt:lpstr>
      <vt:lpstr>Презентация PowerPoint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2024-03-13T14:22:59Z</dcterms:created>
  <dcterms:modified xsi:type="dcterms:W3CDTF">2024-03-17T14:17:21Z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